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s/slide24.xml" ContentType="application/vnd.openxmlformats-officedocument.presentationml.slide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slide20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57" r:id="rId1"/>
  </p:sldMasterIdLst>
  <p:handoutMasterIdLst>
    <p:handoutMasterId r:id="rId26"/>
  </p:handoutMasterIdLst>
  <p:sldIdLst>
    <p:sldId id="283" r:id="rId2"/>
    <p:sldId id="256" r:id="rId3"/>
    <p:sldId id="257" r:id="rId4"/>
    <p:sldId id="258" r:id="rId5"/>
    <p:sldId id="259" r:id="rId6"/>
    <p:sldId id="260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outline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598" autoAdjust="0"/>
    <p:restoredTop sz="94690" autoAdjust="0"/>
  </p:normalViewPr>
  <p:slideViewPr>
    <p:cSldViewPr snapToGrid="0" snapToObjects="1">
      <p:cViewPr varScale="1">
        <p:scale>
          <a:sx n="87" d="100"/>
          <a:sy n="87" d="100"/>
        </p:scale>
        <p:origin x="-96" y="-1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397354-B705-C64D-9292-FF5B1D412C50}" type="datetimeFigureOut">
              <a:rPr lang="en-US" smtClean="0"/>
              <a:pPr/>
              <a:t>1/19/12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4B409F-9367-AD46-AF5C-63B8725AA2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-TextureFore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796303"/>
            <a:ext cx="7086600" cy="184785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66565"/>
            <a:ext cx="7086600" cy="1752600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8423" y="6221506"/>
            <a:ext cx="2743200" cy="365125"/>
          </a:xfrm>
        </p:spPr>
        <p:txBody>
          <a:bodyPr/>
          <a:lstStyle/>
          <a:p>
            <a:fld id="{86CB722B-24E5-7644-8F3E-9E18E01625BD}" type="datetimeFigureOut">
              <a:rPr lang="en-US" smtClean="0"/>
              <a:pPr/>
              <a:t>1/19/12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00" y="6221506"/>
            <a:ext cx="2743200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5" y="3765177"/>
            <a:ext cx="7272338" cy="1098176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78013" y="777240"/>
            <a:ext cx="4294363" cy="2866913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9025" y="4867836"/>
            <a:ext cx="7272338" cy="126402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B722B-24E5-7644-8F3E-9E18E01625BD}" type="datetimeFigureOut">
              <a:rPr lang="en-US" smtClean="0"/>
              <a:pPr/>
              <a:t>1/19/12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AFE14-282E-D848-9678-C82329A3A7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B722B-24E5-7644-8F3E-9E18E01625BD}" type="datetimeFigureOut">
              <a:rPr lang="en-US" smtClean="0"/>
              <a:pPr/>
              <a:t>1/19/12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AFE14-282E-D848-9678-C82329A3A7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588" y="609600"/>
            <a:ext cx="15240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024" y="609600"/>
            <a:ext cx="5921376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B722B-24E5-7644-8F3E-9E18E01625BD}" type="datetimeFigureOut">
              <a:rPr lang="en-US" smtClean="0"/>
              <a:pPr/>
              <a:t>1/19/12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AFE14-282E-D848-9678-C82329A3A7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B722B-24E5-7644-8F3E-9E18E01625BD}" type="datetimeFigureOut">
              <a:rPr lang="en-US" smtClean="0"/>
              <a:pPr/>
              <a:t>1/19/12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AFE14-282E-D848-9678-C82329A3A7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792224"/>
            <a:ext cx="7086600" cy="1847088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666744"/>
            <a:ext cx="7086600" cy="1755648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8F8B9-AF0E-4407-9120-908A1FA1066B}" type="datetime1">
              <a:rPr lang="en-US"/>
              <a:pPr/>
              <a:t>1/19/12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C1F77-7E87-445D-9269-B7FDF20BAC8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902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36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B722B-24E5-7644-8F3E-9E18E01625BD}" type="datetimeFigureOut">
              <a:rPr lang="en-US" smtClean="0"/>
              <a:pPr/>
              <a:t>1/19/12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AFE14-282E-D848-9678-C82329A3A7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9024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363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363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B722B-24E5-7644-8F3E-9E18E01625BD}" type="datetimeFigureOut">
              <a:rPr lang="en-US" smtClean="0"/>
              <a:pPr/>
              <a:t>1/19/12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AFE14-282E-D848-9678-C82329A3A7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B722B-24E5-7644-8F3E-9E18E01625BD}" type="datetimeFigureOut">
              <a:rPr lang="en-US" smtClean="0"/>
              <a:pPr/>
              <a:t>1/19/12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AFE14-282E-D848-9678-C82329A3A7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B722B-24E5-7644-8F3E-9E18E01625BD}" type="datetimeFigureOut">
              <a:rPr lang="en-US" smtClean="0"/>
              <a:pPr/>
              <a:t>1/19/12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AFE14-282E-D848-9678-C82329A3A7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729" y="381000"/>
            <a:ext cx="3429000" cy="1649506"/>
          </a:xfrm>
        </p:spPr>
        <p:txBody>
          <a:bodyPr anchor="b"/>
          <a:lstStyle>
            <a:lvl1pPr algn="ctr">
              <a:lnSpc>
                <a:spcPct val="100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588" y="381000"/>
            <a:ext cx="3429000" cy="57451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4729" y="2057401"/>
            <a:ext cx="3429000" cy="3657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B722B-24E5-7644-8F3E-9E18E01625BD}" type="datetimeFigureOut">
              <a:rPr lang="en-US" smtClean="0"/>
              <a:pPr/>
              <a:t>1/19/12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AFE14-282E-D848-9678-C82329A3A7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363" y="739588"/>
            <a:ext cx="3429000" cy="129038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88136" y="779929"/>
            <a:ext cx="3429000" cy="4935071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2363" y="2057400"/>
            <a:ext cx="342900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B722B-24E5-7644-8F3E-9E18E01625BD}" type="datetimeFigureOut">
              <a:rPr lang="en-US" smtClean="0"/>
              <a:pPr/>
              <a:t>1/19/12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AFE14-282E-D848-9678-C82329A3A7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801906"/>
            <a:ext cx="7272339" cy="4324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02187" y="6356350"/>
            <a:ext cx="24294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6CB722B-24E5-7644-8F3E-9E18E01625BD}" type="datetimeFigureOut">
              <a:rPr lang="en-US" smtClean="0"/>
              <a:pPr/>
              <a:t>1/19/12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0393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1DAFE14-282E-D848-9678-C82329A3A74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</p:sldLayoutIdLst>
  <p:txStyles>
    <p:titleStyle>
      <a:lvl1pPr algn="ctr" defTabSz="914400" rtl="0" eaLnBrk="1" latinLnBrk="0" hangingPunct="1">
        <a:lnSpc>
          <a:spcPts val="5200"/>
        </a:lnSpc>
        <a:spcBef>
          <a:spcPct val="0"/>
        </a:spcBef>
        <a:buNone/>
        <a:defRPr sz="48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" pitchFamily="2" charset="2"/>
        <a:buChar char="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" pitchFamily="2" charset="2"/>
        <a:buChar char="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More Roosevelt?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Roosevelt left office in 1908 and his best friend, </a:t>
            </a:r>
            <a:r>
              <a:rPr lang="en-US" u="sng" dirty="0" smtClean="0"/>
              <a:t>William Taft </a:t>
            </a:r>
            <a:r>
              <a:rPr lang="en-US" dirty="0" smtClean="0"/>
              <a:t>became President</a:t>
            </a:r>
          </a:p>
          <a:p>
            <a:r>
              <a:rPr lang="en-US" dirty="0" smtClean="0"/>
              <a:t>Roosevelt believed Taft was not doing a good job so Roosevelt opposed him in 1912</a:t>
            </a:r>
          </a:p>
          <a:p>
            <a:r>
              <a:rPr lang="en-US" dirty="0" smtClean="0"/>
              <a:t>Republicans choose Taft so Roosevelt started his own party, </a:t>
            </a:r>
            <a:r>
              <a:rPr lang="en-US" u="sng" dirty="0" smtClean="0"/>
              <a:t>The Progressive Party (aka Bull Moose)</a:t>
            </a:r>
          </a:p>
          <a:p>
            <a:r>
              <a:rPr lang="en-US" dirty="0" smtClean="0"/>
              <a:t>This split the Republican vote and allowed </a:t>
            </a:r>
            <a:r>
              <a:rPr lang="en-US" u="sng" dirty="0" smtClean="0"/>
              <a:t>Woodrow Wilson</a:t>
            </a:r>
            <a:r>
              <a:rPr lang="en-US" dirty="0" smtClean="0"/>
              <a:t> to become President in 1912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WWI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Wanted to remain neutral</a:t>
            </a:r>
          </a:p>
          <a:p>
            <a:r>
              <a:rPr lang="en-US" dirty="0" smtClean="0"/>
              <a:t>Offered to act as a mediator between the two sides</a:t>
            </a:r>
          </a:p>
          <a:p>
            <a:r>
              <a:rPr lang="en-US" dirty="0" smtClean="0"/>
              <a:t>“There is such a thing as a man being too proud to fight; there is such a thing as a nation being so right that it does not need to convince others by force that it is right.”</a:t>
            </a:r>
          </a:p>
          <a:p>
            <a:r>
              <a:rPr lang="en-US" dirty="0" smtClean="0"/>
              <a:t>Was re-elected in 1916 based on the slogan, ‘He kept us out of war’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to Neutrality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Arms Race</a:t>
            </a:r>
          </a:p>
          <a:p>
            <a:r>
              <a:rPr lang="en-US" dirty="0" smtClean="0"/>
              <a:t>Economy</a:t>
            </a:r>
          </a:p>
          <a:p>
            <a:r>
              <a:rPr lang="en-US" dirty="0" smtClean="0"/>
              <a:t>Submarine Warfare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Arms Race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Britain and France were in need of arms quickly</a:t>
            </a:r>
          </a:p>
          <a:p>
            <a:r>
              <a:rPr lang="en-US" dirty="0" smtClean="0"/>
              <a:t>America saw a chance for profit and began selling to the Allies (mostly on credit)</a:t>
            </a:r>
          </a:p>
          <a:p>
            <a:r>
              <a:rPr lang="en-US" dirty="0" smtClean="0"/>
              <a:t>Germany had been arming itself for years and had little need for American guns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7686" y="4356008"/>
            <a:ext cx="3810000" cy="209895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Banks loaned money to both sides</a:t>
            </a:r>
          </a:p>
          <a:p>
            <a:r>
              <a:rPr lang="en-US" dirty="0" smtClean="0"/>
              <a:t>2 Billion dollars to the Allies</a:t>
            </a:r>
          </a:p>
          <a:p>
            <a:r>
              <a:rPr lang="en-US" dirty="0" smtClean="0"/>
              <a:t>27 Million  to Central Powers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6882" y="2625014"/>
            <a:ext cx="2032000" cy="1524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Submarine Warfare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Germany realized the key to crushing Britain was to stop their trade with America</a:t>
            </a:r>
          </a:p>
          <a:p>
            <a:r>
              <a:rPr lang="en-US" dirty="0" smtClean="0"/>
              <a:t>Germany used U-Boats to patrol the waters around Britain</a:t>
            </a:r>
          </a:p>
          <a:p>
            <a:r>
              <a:rPr lang="en-US" dirty="0" smtClean="0"/>
              <a:t>International law stated only war ships could be sunk in the open sea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7817" y="5168936"/>
            <a:ext cx="3810000" cy="1651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Lusitania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America began hiding ammunitions on passenger ships (against International Law)</a:t>
            </a:r>
          </a:p>
          <a:p>
            <a:r>
              <a:rPr lang="en-US" dirty="0" smtClean="0"/>
              <a:t>Germany resorted to unrestricted submarine warfare </a:t>
            </a:r>
          </a:p>
          <a:p>
            <a:r>
              <a:rPr lang="en-US" dirty="0" smtClean="0"/>
              <a:t>May 7, 1915 a German U-boat sunk the </a:t>
            </a:r>
            <a:r>
              <a:rPr lang="en-US" i="1" dirty="0" err="1" smtClean="0"/>
              <a:t>Lustiania</a:t>
            </a:r>
            <a:r>
              <a:rPr lang="en-US" dirty="0" smtClean="0"/>
              <a:t> 8 miles off the British Coast killing 128 Americans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3951" y="4850703"/>
            <a:ext cx="3175000" cy="18288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Zimmerman Telegram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German felt as if they were losing the war</a:t>
            </a:r>
          </a:p>
          <a:p>
            <a:r>
              <a:rPr lang="en-US" dirty="0" smtClean="0"/>
              <a:t>1917 renewed unrestricted submarine warfare</a:t>
            </a:r>
          </a:p>
          <a:p>
            <a:r>
              <a:rPr lang="en-US" dirty="0" smtClean="0"/>
              <a:t>USA intercepted the Zimmerman Telegram</a:t>
            </a:r>
          </a:p>
          <a:p>
            <a:pPr lvl="1"/>
            <a:r>
              <a:rPr lang="en-US" dirty="0" smtClean="0"/>
              <a:t>Asked Mexico to attack the USA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0462" y="3352800"/>
            <a:ext cx="2661183" cy="30988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Wilson Declares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Why?</a:t>
            </a:r>
          </a:p>
          <a:p>
            <a:pPr lvl="1"/>
            <a:r>
              <a:rPr lang="en-US" dirty="0" smtClean="0"/>
              <a:t>“To make the world safe for democracy”</a:t>
            </a:r>
          </a:p>
          <a:p>
            <a:pPr lvl="1"/>
            <a:r>
              <a:rPr lang="en-US" dirty="0" smtClean="0"/>
              <a:t>“Motive must not be revenge…but the vindication of right”</a:t>
            </a:r>
          </a:p>
          <a:p>
            <a:r>
              <a:rPr lang="en-US" dirty="0" smtClean="0"/>
              <a:t>Order of Conscription</a:t>
            </a:r>
          </a:p>
          <a:p>
            <a:pPr lvl="1"/>
            <a:r>
              <a:rPr lang="en-US" dirty="0" smtClean="0"/>
              <a:t>Both Blacks and Whites drafted</a:t>
            </a:r>
          </a:p>
          <a:p>
            <a:pPr lvl="1"/>
            <a:r>
              <a:rPr lang="en-US" dirty="0" smtClean="0"/>
              <a:t>‘Conscientious objectors’ assigned non combat roles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Homefront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Vocal minority questioned US involvement</a:t>
            </a:r>
          </a:p>
          <a:p>
            <a:r>
              <a:rPr lang="en-US" dirty="0" smtClean="0"/>
              <a:t>Wilson and Congress issue the Espionage Act of 1917</a:t>
            </a:r>
          </a:p>
          <a:p>
            <a:pPr lvl="1"/>
            <a:r>
              <a:rPr lang="en-US" dirty="0" smtClean="0"/>
              <a:t>Made it illegal to speak bad about the war</a:t>
            </a:r>
          </a:p>
          <a:p>
            <a:pPr lvl="1"/>
            <a:r>
              <a:rPr lang="en-US" dirty="0" smtClean="0"/>
              <a:t>Could be fined $10,000 and imprisoned for 20 yrs.</a:t>
            </a:r>
          </a:p>
          <a:p>
            <a:r>
              <a:rPr lang="en-US" dirty="0" smtClean="0"/>
              <a:t>German citizens persecuted and German traditions outlawed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American Influence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American troops began arriving in 1918</a:t>
            </a:r>
          </a:p>
          <a:p>
            <a:r>
              <a:rPr lang="en-US" dirty="0" smtClean="0"/>
              <a:t>America provided a much needed morale boost to the Allies</a:t>
            </a:r>
          </a:p>
          <a:p>
            <a:r>
              <a:rPr lang="en-US" dirty="0" smtClean="0"/>
              <a:t>Second Battle of the Marne in July helps destroy the confidence of the Germans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Woodrow Wilson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Progressive President?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of Germany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American airplanes distribute copies of Wilson’s Fourteen Points of Peace to German citizens</a:t>
            </a:r>
          </a:p>
          <a:p>
            <a:r>
              <a:rPr lang="en-US" dirty="0" smtClean="0"/>
              <a:t>Germans believe they will not be punished </a:t>
            </a:r>
          </a:p>
          <a:p>
            <a:r>
              <a:rPr lang="en-US" dirty="0" smtClean="0"/>
              <a:t>German citizens revolt</a:t>
            </a:r>
          </a:p>
          <a:p>
            <a:r>
              <a:rPr lang="en-US" dirty="0" smtClean="0"/>
              <a:t>November 9</a:t>
            </a:r>
            <a:r>
              <a:rPr lang="en-US" baseline="30000" dirty="0" smtClean="0"/>
              <a:t>th</a:t>
            </a:r>
            <a:r>
              <a:rPr lang="en-US" dirty="0" smtClean="0"/>
              <a:t>, 1918 Wilhelm II abdicates</a:t>
            </a:r>
          </a:p>
          <a:p>
            <a:r>
              <a:rPr lang="en-US" dirty="0" smtClean="0"/>
              <a:t>November 11</a:t>
            </a:r>
            <a:r>
              <a:rPr lang="en-US" baseline="30000" dirty="0" smtClean="0"/>
              <a:t>th</a:t>
            </a:r>
            <a:r>
              <a:rPr lang="en-US" dirty="0" smtClean="0"/>
              <a:t>, 1918 at 11 AM Germans sign an armistice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Total of 9.7 military deaths</a:t>
            </a:r>
          </a:p>
          <a:p>
            <a:r>
              <a:rPr lang="en-US" dirty="0" smtClean="0"/>
              <a:t>Total of 6.8 civilian deaths</a:t>
            </a:r>
          </a:p>
          <a:p>
            <a:r>
              <a:rPr lang="en-US" dirty="0" smtClean="0"/>
              <a:t>England – 1.1 million</a:t>
            </a:r>
          </a:p>
          <a:p>
            <a:r>
              <a:rPr lang="en-US" dirty="0" smtClean="0"/>
              <a:t>France – 1.6 million</a:t>
            </a:r>
          </a:p>
          <a:p>
            <a:r>
              <a:rPr lang="en-US" b="1" dirty="0" smtClean="0"/>
              <a:t>USA – 120,000</a:t>
            </a:r>
          </a:p>
          <a:p>
            <a:r>
              <a:rPr lang="en-US" dirty="0" smtClean="0"/>
              <a:t>Russia – 3.4 million</a:t>
            </a:r>
          </a:p>
          <a:p>
            <a:r>
              <a:rPr lang="en-US" dirty="0" smtClean="0"/>
              <a:t>Germany – 2.4 million</a:t>
            </a:r>
          </a:p>
          <a:p>
            <a:r>
              <a:rPr lang="en-US" dirty="0" smtClean="0"/>
              <a:t>Austria-Hungary – 1.5 million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Wilson’s Fourteen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Included:</a:t>
            </a:r>
          </a:p>
          <a:p>
            <a:pPr lvl="1"/>
            <a:r>
              <a:rPr lang="en-US" dirty="0" smtClean="0"/>
              <a:t>Freedom of the Seas</a:t>
            </a:r>
          </a:p>
          <a:p>
            <a:pPr lvl="1"/>
            <a:r>
              <a:rPr lang="en-US" dirty="0" smtClean="0"/>
              <a:t>No Secret Alliances</a:t>
            </a:r>
          </a:p>
          <a:p>
            <a:pPr lvl="1"/>
            <a:r>
              <a:rPr lang="en-US" dirty="0" smtClean="0"/>
              <a:t>Self-determination</a:t>
            </a:r>
          </a:p>
          <a:p>
            <a:pPr lvl="1"/>
            <a:r>
              <a:rPr lang="en-US" dirty="0" smtClean="0"/>
              <a:t>League of Nations</a:t>
            </a:r>
          </a:p>
          <a:p>
            <a:r>
              <a:rPr lang="en-US" dirty="0" smtClean="0"/>
              <a:t>Wilson believed in </a:t>
            </a:r>
            <a:r>
              <a:rPr lang="en-US" b="1" dirty="0" smtClean="0"/>
              <a:t>NOT</a:t>
            </a:r>
            <a:r>
              <a:rPr lang="en-US" dirty="0" smtClean="0"/>
              <a:t> punishing anyone…even Germany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Paris Peace Conference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Led by the Big Three</a:t>
            </a:r>
          </a:p>
          <a:p>
            <a:pPr lvl="1"/>
            <a:r>
              <a:rPr lang="en-US" dirty="0" smtClean="0"/>
              <a:t>Wilson</a:t>
            </a:r>
          </a:p>
          <a:p>
            <a:pPr lvl="1"/>
            <a:r>
              <a:rPr lang="en-US" dirty="0" smtClean="0"/>
              <a:t>George Clemenceau</a:t>
            </a:r>
          </a:p>
          <a:p>
            <a:pPr lvl="1"/>
            <a:r>
              <a:rPr lang="en-US" dirty="0" smtClean="0"/>
              <a:t>David Lloyd George</a:t>
            </a:r>
          </a:p>
          <a:p>
            <a:r>
              <a:rPr lang="en-US" dirty="0" smtClean="0"/>
              <a:t>Germany and Russia not involved</a:t>
            </a:r>
          </a:p>
          <a:p>
            <a:r>
              <a:rPr lang="en-US" dirty="0" smtClean="0"/>
              <a:t>England and France wanted to weaken Germany so they could never threaten either country again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Treaty of Versailles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Germany forced to accept blame for the war</a:t>
            </a:r>
          </a:p>
          <a:p>
            <a:r>
              <a:rPr lang="en-US" dirty="0" smtClean="0"/>
              <a:t>Germany forced to pay $30 Billion in reparations</a:t>
            </a:r>
          </a:p>
          <a:p>
            <a:r>
              <a:rPr lang="en-US" dirty="0" smtClean="0"/>
              <a:t>Germany reduced greatly in size</a:t>
            </a:r>
          </a:p>
          <a:p>
            <a:r>
              <a:rPr lang="en-US" dirty="0" smtClean="0"/>
              <a:t>Wilson did get self determination for a few new countries:</a:t>
            </a:r>
          </a:p>
          <a:p>
            <a:pPr lvl="1"/>
            <a:r>
              <a:rPr lang="en-US" dirty="0" smtClean="0"/>
              <a:t>Yugoslavia</a:t>
            </a:r>
          </a:p>
          <a:p>
            <a:pPr lvl="1"/>
            <a:r>
              <a:rPr lang="en-US" dirty="0" smtClean="0"/>
              <a:t>Poland</a:t>
            </a:r>
          </a:p>
          <a:p>
            <a:r>
              <a:rPr lang="en-US" dirty="0" smtClean="0"/>
              <a:t>League of Nations approved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Woodrow Wilson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 dirty="0" smtClean="0">
                <a:latin typeface="Georgia"/>
              </a:rPr>
              <a:t>28</a:t>
            </a:r>
            <a:r>
              <a:rPr lang="en-US" sz="2800" baseline="30000" dirty="0" smtClean="0">
                <a:latin typeface="Georgia"/>
              </a:rPr>
              <a:t>th</a:t>
            </a:r>
            <a:r>
              <a:rPr lang="en-US" sz="2800" dirty="0" smtClean="0">
                <a:latin typeface="Georgia"/>
              </a:rPr>
              <a:t> President</a:t>
            </a:r>
          </a:p>
          <a:p>
            <a:r>
              <a:rPr lang="en-US" sz="2800" dirty="0" smtClean="0">
                <a:latin typeface="Georgia"/>
              </a:rPr>
              <a:t>Born in Virginia</a:t>
            </a:r>
          </a:p>
          <a:p>
            <a:r>
              <a:rPr lang="en-US" sz="2800" dirty="0" smtClean="0">
                <a:latin typeface="Georgia"/>
              </a:rPr>
              <a:t>Raised in Augusta, GA</a:t>
            </a:r>
          </a:p>
          <a:p>
            <a:r>
              <a:rPr lang="en-US" sz="2800" dirty="0" smtClean="0">
                <a:latin typeface="Georgia"/>
              </a:rPr>
              <a:t>Father a Presbyterian Minister</a:t>
            </a:r>
          </a:p>
          <a:p>
            <a:r>
              <a:rPr lang="en-US" sz="2800" dirty="0" smtClean="0">
                <a:latin typeface="Georgia"/>
              </a:rPr>
              <a:t>Graduated from Princeton</a:t>
            </a:r>
          </a:p>
          <a:p>
            <a:r>
              <a:rPr lang="en-US" sz="2800" dirty="0" smtClean="0">
                <a:latin typeface="Georgia"/>
              </a:rPr>
              <a:t>Political Science Professor</a:t>
            </a:r>
          </a:p>
          <a:p>
            <a:r>
              <a:rPr lang="en-US" sz="2800" dirty="0" smtClean="0">
                <a:latin typeface="Georgia"/>
              </a:rPr>
              <a:t>President of Princeton</a:t>
            </a:r>
          </a:p>
          <a:p>
            <a:r>
              <a:rPr lang="en-US" sz="2800" dirty="0" smtClean="0">
                <a:latin typeface="Georgia"/>
              </a:rPr>
              <a:t>Governor of New Jersey</a:t>
            </a:r>
            <a:endParaRPr lang="en-US" sz="2800" dirty="0">
              <a:latin typeface="Georgi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9000" y="1600200"/>
            <a:ext cx="3175000" cy="416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Wilson’ Political Ideology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Believed the Constitution to be a ‘living and evolving document’ </a:t>
            </a:r>
            <a:r>
              <a:rPr lang="en-US" smtClean="0"/>
              <a:t>(Amendments 16-19)</a:t>
            </a:r>
          </a:p>
          <a:p>
            <a:r>
              <a:rPr lang="en-US" dirty="0" smtClean="0"/>
              <a:t>Believed that the government was not ‘tyrannical’ but business was</a:t>
            </a:r>
          </a:p>
          <a:p>
            <a:r>
              <a:rPr lang="en-US" dirty="0" smtClean="0"/>
              <a:t>Believed new laws should be created to represent the ‘new America’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Wilson vs. Roosevelt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Wilson believed all trusts should be broken up – Roosevelt believed trust should simply be regulated</a:t>
            </a:r>
          </a:p>
          <a:p>
            <a:r>
              <a:rPr lang="en-US" dirty="0" smtClean="0"/>
              <a:t>Wilson believed the government should be small – Roosevelt believed the govt. had to be big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518375"/>
            <a:ext cx="4097929" cy="46077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Federal Trade Commission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Helped investigate and regulate business practices</a:t>
            </a:r>
          </a:p>
          <a:p>
            <a:r>
              <a:rPr lang="en-US" dirty="0" smtClean="0"/>
              <a:t>Shut down over 400 businesses during Wilson’s administration for improper business actions (e.g. inaccurate labeling)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647" y="2136588"/>
            <a:ext cx="3445716" cy="34457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Federal Reserve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Federal </a:t>
            </a:r>
            <a:r>
              <a:rPr lang="en-US" dirty="0" smtClean="0"/>
              <a:t>Reserve Banks could regulate the money supply and print money in emergency situations </a:t>
            </a:r>
          </a:p>
          <a:p>
            <a:r>
              <a:rPr lang="en-US" dirty="0" smtClean="0"/>
              <a:t>No longer would banks need to rely on big business during crisis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1398" y="1816100"/>
            <a:ext cx="2962355" cy="17397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2000" y="4043485"/>
            <a:ext cx="1600200" cy="16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Women’s Suffrage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During Wilson’s Presidency women became more active in the Suffrage Movement</a:t>
            </a:r>
          </a:p>
          <a:p>
            <a:r>
              <a:rPr lang="en-US" dirty="0" smtClean="0"/>
              <a:t>Wilson inactively supported the movement</a:t>
            </a:r>
          </a:p>
          <a:p>
            <a:r>
              <a:rPr lang="en-US" dirty="0" smtClean="0"/>
              <a:t>WWI helped women gain the right to vote with the 19</a:t>
            </a:r>
            <a:r>
              <a:rPr lang="en-US" baseline="30000" dirty="0" smtClean="0"/>
              <a:t>th</a:t>
            </a:r>
            <a:r>
              <a:rPr lang="en-US" dirty="0" smtClean="0"/>
              <a:t> Amendment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4042" y="2210123"/>
            <a:ext cx="3427165" cy="25547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Civil Rights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Wilson opposed anti-lynching legislation</a:t>
            </a:r>
          </a:p>
          <a:p>
            <a:r>
              <a:rPr lang="en-US" dirty="0" smtClean="0"/>
              <a:t>Segregation increased in govt. jobs </a:t>
            </a:r>
          </a:p>
          <a:p>
            <a:r>
              <a:rPr lang="en-US" dirty="0" smtClean="0"/>
              <a:t>Appointed White Southerners to his cabinet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363" y="1816099"/>
            <a:ext cx="3429000" cy="28678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Tradition">
  <a:themeElements>
    <a:clrScheme name="Tradition">
      <a:dk1>
        <a:srgbClr val="FFFFFF"/>
      </a:dk1>
      <a:lt1>
        <a:srgbClr val="000000"/>
      </a:lt1>
      <a:dk2>
        <a:srgbClr val="D28E11"/>
      </a:dk2>
      <a:lt2>
        <a:srgbClr val="F2E2AB"/>
      </a:lt2>
      <a:accent1>
        <a:srgbClr val="6B4A0B"/>
      </a:accent1>
      <a:accent2>
        <a:srgbClr val="790A14"/>
      </a:accent2>
      <a:accent3>
        <a:srgbClr val="908342"/>
      </a:accent3>
      <a:accent4>
        <a:srgbClr val="423E5C"/>
      </a:accent4>
      <a:accent5>
        <a:srgbClr val="641345"/>
      </a:accent5>
      <a:accent6>
        <a:srgbClr val="748A2F"/>
      </a:accent6>
      <a:hlink>
        <a:srgbClr val="DD7E0E"/>
      </a:hlink>
      <a:folHlink>
        <a:srgbClr val="7F6F6F"/>
      </a:folHlink>
    </a:clrScheme>
    <a:fontScheme name="Tradition">
      <a:majorFont>
        <a:latin typeface="Candara"/>
        <a:ea typeface=""/>
        <a:cs typeface=""/>
        <a:font script="Jpan" typeface="メイリオ"/>
      </a:majorFont>
      <a:minorFont>
        <a:latin typeface="Candara"/>
        <a:ea typeface=""/>
        <a:cs typeface=""/>
        <a:font script="Jpan" typeface="メイリオ"/>
      </a:minorFont>
    </a:fontScheme>
    <a:fmtScheme name="Tradit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90000"/>
            </a:schemeClr>
          </a:solidFill>
          <a:prstDash val="solid"/>
          <a:miter/>
        </a:ln>
        <a:ln w="76200" cap="flat" cmpd="dbl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innerShdw blurRad="127000">
              <a:srgbClr val="FFFFFF">
                <a:alpha val="35000"/>
              </a:srgbClr>
            </a:innerShdw>
          </a:effectLst>
          <a:scene3d>
            <a:camera prst="orthographicFront">
              <a:rot lat="0" lon="0" rev="0"/>
            </a:camera>
            <a:lightRig rig="chilly" dir="tl">
              <a:rot lat="0" lon="0" rev="5400000"/>
            </a:lightRig>
          </a:scene3d>
          <a:sp3d prstMaterial="softEdge">
            <a:bevelT w="0" h="0"/>
          </a:sp3d>
        </a:effectStyle>
        <a:effectStyle>
          <a:effectLst>
            <a:outerShdw blurRad="63500" dist="25400" dir="5400000" algn="br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3600000"/>
            </a:lightRig>
          </a:scene3d>
          <a:sp3d>
            <a:bevelT w="889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75000"/>
              </a:schemeClr>
              <a:schemeClr val="phClr">
                <a:satMod val="3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Tradition.thmx</Template>
  <TotalTime>347</TotalTime>
  <Words>840</Words>
  <Application>Microsoft Macintosh PowerPoint</Application>
  <PresentationFormat>On-screen Show (4:3)</PresentationFormat>
  <Paragraphs>121</Paragraphs>
  <Slides>24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Tradition</vt:lpstr>
      <vt:lpstr>No More Roosevelt?</vt:lpstr>
      <vt:lpstr>Woodrow Wilson</vt:lpstr>
      <vt:lpstr>Woodrow Wilson</vt:lpstr>
      <vt:lpstr>Wilson’ Political Ideology</vt:lpstr>
      <vt:lpstr>Wilson vs. Roosevelt</vt:lpstr>
      <vt:lpstr>Federal Trade Commission</vt:lpstr>
      <vt:lpstr>Federal Reserve System</vt:lpstr>
      <vt:lpstr>Women’s Suffrage</vt:lpstr>
      <vt:lpstr>Civil Rights</vt:lpstr>
      <vt:lpstr>WWI</vt:lpstr>
      <vt:lpstr>Challenges to Neutrality</vt:lpstr>
      <vt:lpstr>Arms Race</vt:lpstr>
      <vt:lpstr>Economy</vt:lpstr>
      <vt:lpstr>Submarine Warfare</vt:lpstr>
      <vt:lpstr>Lusitania</vt:lpstr>
      <vt:lpstr>Zimmerman Telegram</vt:lpstr>
      <vt:lpstr>Wilson Declares War</vt:lpstr>
      <vt:lpstr>Homefront</vt:lpstr>
      <vt:lpstr>American Influence</vt:lpstr>
      <vt:lpstr>End of Germany</vt:lpstr>
      <vt:lpstr>Deaths</vt:lpstr>
      <vt:lpstr>Wilson’s Fourteen Points</vt:lpstr>
      <vt:lpstr>Paris Peace Conference</vt:lpstr>
      <vt:lpstr>Treaty of Versailles</vt:lpstr>
    </vt:vector>
  </TitlesOfParts>
  <Company>UA City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UA Schools</cp:lastModifiedBy>
  <cp:revision>13</cp:revision>
  <cp:lastPrinted>2011-12-09T15:48:25Z</cp:lastPrinted>
  <dcterms:created xsi:type="dcterms:W3CDTF">2012-01-19T15:03:27Z</dcterms:created>
  <dcterms:modified xsi:type="dcterms:W3CDTF">2012-01-19T16:27:35Z</dcterms:modified>
</cp:coreProperties>
</file>